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02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891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70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43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79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73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195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09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06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922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50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BB36B-3FBC-45CD-B615-E6DBBB481318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6E224-7F7A-48B7-A2FA-7B1CBF472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802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jl:1039088.0%2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jl:30031516.0%20" TargetMode="External"/><Relationship Id="rId5" Type="http://schemas.openxmlformats.org/officeDocument/2006/relationships/hyperlink" Target="jl:30039127.0%20" TargetMode="External"/><Relationship Id="rId4" Type="http://schemas.openxmlformats.org/officeDocument/2006/relationships/hyperlink" Target="jl:30002444.0%20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794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ССЫЛКИ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Times New Roman" panose="02020603050405020304" pitchFamily="18" charset="0"/>
              <a:buChar char="─"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ГОСТ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25100-95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Грунты. Классификация.</a:t>
            </a:r>
          </a:p>
          <a:p>
            <a:pPr>
              <a:buFont typeface="Times New Roman" panose="02020603050405020304" pitchFamily="18" charset="0"/>
              <a:buChar char="─"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file"/>
              </a:rPr>
              <a:t>СНиП РК 3.03-09-200</a:t>
            </a:r>
            <a:r>
              <a:rPr lang="kk-KZ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file"/>
              </a:rPr>
              <a:t>6</a:t>
            </a:r>
            <a:r>
              <a:rPr lang="kk-KZ" b="1" u="sng" baseline="30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file"/>
              </a:rPr>
              <a:t>*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Автомобильные дороги.</a:t>
            </a:r>
          </a:p>
          <a:p>
            <a:pPr>
              <a:buFont typeface="Times New Roman" panose="02020603050405020304" pitchFamily="18" charset="0"/>
              <a:buChar char="─"/>
            </a:pPr>
            <a:r>
              <a:rPr lang="ru-RU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</a:t>
            </a:r>
            <a:r>
              <a:rPr lang="kk-KZ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3.01.03-84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Геодезические работы в строительстве.</a:t>
            </a:r>
          </a:p>
          <a:p>
            <a:pPr>
              <a:buFont typeface="Times New Roman" panose="02020603050405020304" pitchFamily="18" charset="0"/>
              <a:buChar char="─"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file"/>
              </a:rPr>
              <a:t>ГОСТ 5180-84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Плотность и влажность грунта.</a:t>
            </a:r>
          </a:p>
          <a:p>
            <a:pPr>
              <a:buFont typeface="Times New Roman" panose="02020603050405020304" pitchFamily="18" charset="0"/>
              <a:buChar char="─"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file"/>
              </a:rPr>
              <a:t>ПР РК 218-00-04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Инструкция по контролю качества и приемке работ при строительстве и ремонте автомобильных дорог</a:t>
            </a:r>
          </a:p>
        </p:txBody>
      </p:sp>
    </p:spTree>
    <p:extLst>
      <p:ext uri="{BB962C8B-B14F-4D97-AF65-F5344CB8AC3E}">
        <p14:creationId xmlns:p14="http://schemas.microsoft.com/office/powerpoint/2010/main" val="332743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Группа 20"/>
          <p:cNvGrpSpPr/>
          <p:nvPr/>
        </p:nvGrpSpPr>
        <p:grpSpPr>
          <a:xfrm>
            <a:off x="455721" y="1141126"/>
            <a:ext cx="8251608" cy="2618581"/>
            <a:chOff x="640872" y="1124744"/>
            <a:chExt cx="8251608" cy="2618581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2570432" y="1124744"/>
              <a:ext cx="4392488" cy="93610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k-KZ" dirty="0"/>
                <a:t>Грунты</a:t>
              </a:r>
            </a:p>
            <a:p>
              <a:pPr algn="ctr"/>
              <a:r>
                <a:rPr lang="ru-RU" dirty="0"/>
                <a:t>(по характеру структурных связей)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802155" y="2807221"/>
              <a:ext cx="1728192" cy="93610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k-KZ" dirty="0"/>
                <a:t>Крупно обломочные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40872" y="2798967"/>
              <a:ext cx="1728192" cy="93610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Скальные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4998399" y="2807221"/>
              <a:ext cx="1728192" cy="93610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Песчаные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7164288" y="2807221"/>
              <a:ext cx="1728192" cy="93610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Глинистые</a:t>
              </a:r>
            </a:p>
          </p:txBody>
        </p:sp>
        <p:cxnSp>
          <p:nvCxnSpPr>
            <p:cNvPr id="11" name="Прямая соединительная линия 10"/>
            <p:cNvCxnSpPr>
              <a:stCxn id="5" idx="2"/>
            </p:cNvCxnSpPr>
            <p:nvPr/>
          </p:nvCxnSpPr>
          <p:spPr>
            <a:xfrm flipH="1">
              <a:off x="4766587" y="2060848"/>
              <a:ext cx="89" cy="36004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1504968" y="2420888"/>
              <a:ext cx="652341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>
              <a:stCxn id="7" idx="0"/>
            </p:cNvCxnSpPr>
            <p:nvPr/>
          </p:nvCxnSpPr>
          <p:spPr>
            <a:xfrm flipV="1">
              <a:off x="1504968" y="2420888"/>
              <a:ext cx="0" cy="37807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>
              <a:stCxn id="9" idx="0"/>
            </p:cNvCxnSpPr>
            <p:nvPr/>
          </p:nvCxnSpPr>
          <p:spPr>
            <a:xfrm flipV="1">
              <a:off x="8028384" y="2420888"/>
              <a:ext cx="0" cy="38633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V="1">
              <a:off x="5896806" y="2444142"/>
              <a:ext cx="0" cy="38633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flipV="1">
              <a:off x="3666251" y="2420888"/>
              <a:ext cx="0" cy="38633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6882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57200" y="1484784"/>
          <a:ext cx="8229600" cy="4110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32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Разновидность скальных грунтов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 прочности на сжатие 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20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МПа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16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прочные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120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16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Прочные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120-50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16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Средней прочности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50-15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16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Малой прочности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16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Пониженной прочности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16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Низкой прочности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16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Весьма низкой прочности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938456" y="548880"/>
            <a:ext cx="1963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1.2.1</a:t>
            </a:r>
          </a:p>
        </p:txBody>
      </p:sp>
    </p:spTree>
    <p:extLst>
      <p:ext uri="{BB962C8B-B14F-4D97-AF65-F5344CB8AC3E}">
        <p14:creationId xmlns:p14="http://schemas.microsoft.com/office/powerpoint/2010/main" val="1819438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467135" y="946613"/>
          <a:ext cx="8228780" cy="23191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6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1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1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Разновидности по степени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размягчаемости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скальных грунтов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размягчаемости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24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Неразмягчаемые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Размягчаемые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0,75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466725" y="3789040"/>
          <a:ext cx="8229600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Разновидности по степени растворимости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Растворимость, г/л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8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Нерастворимые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0,01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Труднорастворимые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0,01-1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Среднерастворимые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1-10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Легкорастворимые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10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660233" y="447979"/>
            <a:ext cx="1963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1.2.2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39661" y="3265756"/>
            <a:ext cx="1963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1.2.3</a:t>
            </a:r>
          </a:p>
        </p:txBody>
      </p:sp>
    </p:spTree>
    <p:extLst>
      <p:ext uri="{BB962C8B-B14F-4D97-AF65-F5344CB8AC3E}">
        <p14:creationId xmlns:p14="http://schemas.microsoft.com/office/powerpoint/2010/main" val="1142546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905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81599" y="1196753"/>
          <a:ext cx="8517632" cy="49101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8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8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6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Разновидности крупнообломочных и песчаных грунтов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доля частиц от общей массы сухого грунта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18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Крупнообломочные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3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Грунт глыбовый (при преобладании окатанных камней - валунный)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камней крупнее 200 мм &gt; 50 %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3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Грунт щебеночный (при преобладании окатанных частиц - галечниковый)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зерен крупнее 10 мм &gt; 50 %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63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Грунт дресвяный (при преобладании окатанных частиц - гравийный)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2мм &gt; 50 %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18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Песчаные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1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 гравелистый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зерен крупнее 2 мм &gt; 25 %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1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 крупный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 мм &gt; 50 %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1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 средней крупности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 мм &gt; 50 %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1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 мелкий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мм &gt; 75 %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8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 пылеватый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мм &gt; 75 %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678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899594" y="908721"/>
          <a:ext cx="7560839" cy="5768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08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грунта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Разновидность глинистых грунтов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доля песчаных частиц зерен размером 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до 0,05 мм, 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пластичности 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ru-RU" sz="16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35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Супесь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крупная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50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&lt; 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ru-RU" sz="1400" b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&lt; 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Легкая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50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Пылеватая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20-50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Тяжелая пылеватая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18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Суглинок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40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&lt; 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ru-RU" sz="1400" b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&lt; 12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Пылеватый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40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7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Тяжелый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40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&lt; 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ru-RU" sz="1400" b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&lt; 17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3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Тяжелый пылеватый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40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472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Песчаная пылеватая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Меньше, чем пылеватых размером 0,05-0,005 мм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&lt; 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ru-RU" sz="1400" b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&lt; 27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37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Жирная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нормируют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ru-RU" sz="1400" b="1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&gt; 27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8945" marR="894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874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836712"/>
            <a:ext cx="7076652" cy="724942"/>
          </a:xfrm>
        </p:spPr>
        <p:txBody>
          <a:bodyPr>
            <a:normAutofit/>
          </a:bodyPr>
          <a:lstStyle/>
          <a:p>
            <a:pPr algn="l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свойства грунтов: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плотность грунта (при стандартном уплотнении);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сухого грунта;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минеральных частиц грунта;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(при естественном залегании и оптимальная);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пористость;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капиллярного поднятия;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фильтрации;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размываемость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липкость.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648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8"/>
                <a:ext cx="8229600" cy="5073427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Плотность грунта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- отношение массы грунта, т, включая массу воды в его порах к занимаемому этим грунтом объему 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включая поры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ru-RU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ru-RU" b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= </a:t>
                </a:r>
                <a:r>
                  <a:rPr lang="ru-RU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ru-RU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Зависит от пористости и влажности.</a:t>
                </a:r>
              </a:p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Плотность сухого грунта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- отношение массы сухого грунта (исключая массу воды в порах) ко всему занимаемому грунтом объему, вычисляют по формуле: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k-KZ" b="1" i="1">
                              <a:latin typeface="Cambria Math"/>
                            </a:rPr>
                            <m:t>𝝈</m:t>
                          </m:r>
                        </m:e>
                        <m:sub>
                          <m:r>
                            <a:rPr lang="kk-KZ" b="1" i="1">
                              <a:latin typeface="Cambria Math"/>
                            </a:rPr>
                            <m:t>сг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𝟎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𝟎𝟏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𝑾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где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 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- фактическая влажность грунта.</a:t>
                </a:r>
              </a:p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Плотность минеральных частиц γ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- отношение массы сухого грунта (исключая массу воды в его порах) к занимаемому этим грунтом объему. В среднем 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составляет: для песков - 2,66, для супесей - 2,7, для суглинков - 2,71, для глин - 2,74, для чернозема - 2,4.</a:t>
                </a:r>
              </a:p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Пористость п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- отношение в процентах объема пор в грунте </a:t>
                </a:r>
                <a:r>
                  <a:rPr lang="ru-RU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ru-RU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ко всему занимаемому грунтом объему 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Коэффициент пористости е - отношение в долях единицы объема пор </a:t>
                </a:r>
                <a:r>
                  <a:rPr lang="ru-RU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ru-RU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в грунте к объему твердых частиц 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ru-RU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8"/>
                <a:ext cx="8229600" cy="5073427"/>
              </a:xfrm>
              <a:blipFill>
                <a:blip r:embed="rId3"/>
                <a:stretch>
                  <a:fillRect l="-815" t="-2644" r="-1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9601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абсолютная ω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отношение массы воды к массе абсолютно сухого грунта. 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Относительная влажность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(степень влажности) 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или коэффициент водонасыщения - отношение массы воды в грунте к объему пор, выражается в долях единицы. По степени влажности крупнообломочные и песчаные грунты относят к маловлажным 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0-0,5,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водонасыщенным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= 0,8-1.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Пластичность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способность грунта изменять форму под воздействием внешних усилий без изменения объема. К супесям относят глинистые грунты с числом пластичности от 1 до 7, к суглинкам от 7 до 17, к глинам более 17.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Липкость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способность влажного грунта прилипать к поверхности твердых предметов. Липкость определяют по величине усилия, необходимого для отрыва прилипшего предмета от грунта, колеблется для грунтов разных разновидностей 0,05-0,02 МПа.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фильтрации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кажущаяся скорость фильтрации воды при гидравлическом градиенте, равным 1. 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разрыхления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отношение объема разрыхленного грунта к объему грунта в природном состоянии, колеблется от 1,1 до 1,35. Для скальных пород и для мерзлых грунтов может достигать значения 1,8.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772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715200" cy="720080"/>
          </a:xfrm>
        </p:spPr>
        <p:txBody>
          <a:bodyPr>
            <a:normAutofit/>
          </a:bodyPr>
          <a:lstStyle/>
          <a:p>
            <a:pPr algn="just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грунтов: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2"/>
            <a:ext cx="8229600" cy="4857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Щебенистый грунт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неокатанные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остроугольные разрушенные горные породы размером частиц до 200 мм и насыпной плотностью 1750...1900 кг/м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естественной влажностью 2...6 % и коэффициентом разрыхления 1,3...1,4.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Гравелистый грунт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обломочная горная порода, состоящая из несцементированных окатанных зерен размером до 70 мм. Окатанные частицы от 70 до 200 мм принято называть галькой. Насыпная плотность гравелистого грунта достигает 1700...1900 кг/м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естественная влажность - 2...8 % и коэффициент разрыхления - 1,14...1,28.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Песок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рыхлая горная порода, состоящая из обломков различных минералов и пород в виде зерен диаметром от 0,12 до 5 мм. Песок подразделяют на крупный с преобладанием фракции 0.5...5 мм, средний с преобладанием фракции 0,25...0,5 мм; мелкий с содержанием частиц 0,1...0,25 мм более 50%. Песок, в котором преобладает фракция менее 0,1 мм, называют пылеватым. Насыпная плотность песка - 1500... 1600 кг/м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естественная влажность - 8...12% и коэффициент разрыхления - 1,0...1,1.</a:t>
            </a:r>
          </a:p>
        </p:txBody>
      </p:sp>
    </p:spTree>
    <p:extLst>
      <p:ext uri="{BB962C8B-B14F-4D97-AF65-F5344CB8AC3E}">
        <p14:creationId xmlns:p14="http://schemas.microsoft.com/office/powerpoint/2010/main" val="473443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Супесь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грунт, содержащий от 30 до 50 % песчаных частиц. Насыпная плотность 1500...1600 кг/м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естественная влажность - 10...15 %, коэффициент разрыхления - 1,2...1,3, число пластичности - 1...7.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силикат, содержащий глинозем, кремнезем, примеси песка, извести и др., а также химически связанную воду. Глина содержит частиц мельче 0,005 мм более 30 %. При содержании в глине частиц мельче 0,005 мм более 60 %, ее называют тяжелой. Плотность глины при естественной влажности - 20...30 % составляет 1500...1600 кг/м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Коэффициент разрыхления - 1,15...1,30. Число пластичности, в зависимости от содержания глинистых частиц, - 17...27.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Суглинок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грунт, содержащий от 10 до 30 % глинистых частиц. Плотность суглинка при естественной влажности 14...19 % составляет от 1500 до 1600 кг/м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Коэффициент разрыхления изменяется в пределах от 1,2 до 1,3. Суглинок с числом пластичности 7...12 называют легким, а с числом пластичности свыше 12 - тяжелым.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Растительный грунт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в своем составе гумуса от 4 до 22 %. По механическим свойствам приближается к тяжелым суглинкам. Плотность растительного грунта при влажности 20...25 %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1200...1300 кг/м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коэффициент разрыхления - 1,3...1,4.</a:t>
            </a:r>
          </a:p>
        </p:txBody>
      </p:sp>
    </p:spTree>
    <p:extLst>
      <p:ext uri="{BB962C8B-B14F-4D97-AF65-F5344CB8AC3E}">
        <p14:creationId xmlns:p14="http://schemas.microsoft.com/office/powerpoint/2010/main" val="38785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2240" y="548680"/>
            <a:ext cx="7237268" cy="576064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грунтов по их дорожно-строительным свойствам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405063" y="980730"/>
          <a:ext cx="8352927" cy="56511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0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8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25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0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Вид грунта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Распределение частиц по крупности, % от массы сухого грунта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Содержание песчаных частиц, % от массы сухого грунта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Число пластичности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Пригодность грунтом для отсыпки землянок) полотна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Крупнообломочные: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Щебенистый (</a:t>
                      </a:r>
                      <a:r>
                        <a:rPr lang="ru-RU" sz="1400" dirty="0" err="1">
                          <a:effectLst/>
                        </a:rPr>
                        <a:t>неокатанные</a:t>
                      </a:r>
                      <a:r>
                        <a:rPr lang="ru-RU" sz="1400" dirty="0">
                          <a:effectLst/>
                        </a:rPr>
                        <a:t> частицы)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Крупнее 10 мм, более 50 %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Весьма пригоден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Гравелистый (окатанные частицы)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Крупнее 10 мм, более 50 %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То же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Древесный (при преобладании окатанных частиц - гравелистый)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Крупнее 2 мм, более 50 %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-«-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Песчаные: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Песок гравелистый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Крупнее 2 мм более 25 %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Весьма пригоден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Песок крупный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Крупнее 0,5 мм более 50 %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Пригоден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Песок среднем крупности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Крупнее 0,25 мм более 50 %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То же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Песок мелкий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Крупнее 0,1 мм более 75 %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Пригоден, но менее устойчив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Песок пылеватый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Крупнее 0,05 мм более 75 %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Малопригоден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558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66727" y="1196752"/>
          <a:ext cx="8229599" cy="5047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0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5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6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Вид грунта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Распределение частиц по крупности, % от массы сухого грунта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Содержание песчаных частиц, % от массы сухого грунта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Число пластичности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Пригодность грунтом для отсыпки землянок) полотна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Глинистые: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 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 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Супесь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Легкая крупная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50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1...7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Весьма пригодна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-«-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Легкая пылеватая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20...50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1...7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Пригодна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-«-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Тяжелая пылеватая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20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1...7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Малопригодна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Суглинок: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Легкий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40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7...12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Пригоден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-«-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Легкий пылеватый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40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7...12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То же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-«-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Тяжелый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40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12...17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То же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-«-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Тяжелый пылеватый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40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12...17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Малопригоден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Глина: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Песчаная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40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17...27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Пригодна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-«-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Пылеватая полужирная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Не нормируется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17...27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Малопригодна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-«-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Жирная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То же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27</a:t>
                      </a:r>
                      <a:endParaRPr lang="ru-RU" sz="16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Не пригодна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012160" y="692696"/>
            <a:ext cx="2808312" cy="360040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35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60648"/>
            <a:ext cx="5987008" cy="576064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Полевые способы определения типов грунтов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755578" y="1124744"/>
          <a:ext cx="8308467" cy="490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77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5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7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Грунты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Способы определения грунтов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растирания на ладони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рассматривание в лупу и глазом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определение состояния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определение способности к скатыванию в шнур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сухого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влажного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Песок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Ощущение песчаной массы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Видны песчаные частицы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Сыпучие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Непластичное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Не скатывается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Супесь легкая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Преобладают крупные песчаные частицы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Песчаные частицы преобладают над глинистыми частицами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Комья легко рассыпаются от давления руки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Супесь тяжелая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Преобладают мелкие песчаные частицы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То же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Цементация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Трудно скатывается в шнур, распадается на кусочки размером 3...5 мм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Супесь пылеватая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Впечатление сухой муки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Песка мало, преобладают пылеватые частицы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Цементации нет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Состояние плывунное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Шарик при встряхивании легко растекается в лепешку, в шнур не скатывается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02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79511" y="1052737"/>
          <a:ext cx="8712968" cy="55106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3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9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8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97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618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Грунты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Способы определения грунтов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1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растирания на ладони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рассматривание в лупу и глазом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определение состояния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определение способности к скатыванию в шнур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</a:rPr>
                        <a:t>сухого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влажного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0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Суглинок легкий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Чувствуются песчаные частицы, комочки раздавливаются легко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Ясно видно присутствие песчинок на фоне тонкого порошка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 раздавливании требуется некоторое усилие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Пластичность и липкость малая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Длинного шнура не получается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47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bg1"/>
                          </a:solidFill>
                          <a:effectLst/>
                        </a:rPr>
                        <a:t>С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</a:rPr>
                        <a:t>углинок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 пылеватый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Песка мало, комочки раздавливаются легко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Видны тонкие пылевидные частицы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Комья не тверды, под ударом молотка рассыпаются на мелкие кусочки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Пластичный, липкий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Длинного шнура не получается, так как он рвется на кусочки диаметром 3 мм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32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Суглинок тяжелый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 растирании в сухом состоянии чувствуется присутствие песка. Комочки раздавливаются с трудом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 же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 же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 же, но в большей степени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 раскатывании дает длинный шнур диаметром от 1 до 2 мм. Шарики при сдавливании в лепешку трескаются по краям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32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Глины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 растирании в сыром состоянии песчаных частиц не чувствуется. Комочки раздавливаются с большим трудом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Однородная глинистая тонкая порошкообразная масса, не содержащая частиц крупнее 0,25 мм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Твердый в кусках, при ударе молотком колется на отдельные куски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Очень пластичный, липкий и мажущийся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 раскатывании дает прочный длинный шнур диаметром не менее 1 мм. Легко скатывается в шарики, при сдавливании в лепешку не трескается по краям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993" marR="1699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012160" y="692696"/>
            <a:ext cx="2808312" cy="360040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83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64704"/>
            <a:ext cx="8229600" cy="648072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плотности связных грунтов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873113" y="1412776"/>
          <a:ext cx="7416824" cy="4767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9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Степень плотности грунта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Характеристика плотности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Рыхлый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Лопата свободно входит в грунт. При выбрасывании куски грунта распадаются. При бурении буровая ложка легко уходит в грунт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Средней плотности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Лопата нажимом ноги погружается в грунт на штык. Вынутые куски распадаются. Буровая ложка от 10 оборотов уходит на глубину 15...20 см. Инструмент вращается сравнительно легко.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Плотный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Лопата в грунт идет с трудом. Куски грунта разламываются руками с усилием. От 10 оборотов с нагрузкой на шарнирный хомут 1 человека буровая ложка уходит на глубину 10...15 см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Очень плотный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Лопата в грунт не погружается. Разработку ведут с помощью кирки и лома. Куски руками не разламываются. Бурение производится змеевиком с </a:t>
                      </a:r>
                      <a:r>
                        <a:rPr lang="ru-RU" sz="1600" dirty="0" err="1">
                          <a:effectLst/>
                        </a:rPr>
                        <a:t>пригрузом</a:t>
                      </a:r>
                      <a:r>
                        <a:rPr lang="ru-RU" sz="1600" dirty="0">
                          <a:effectLst/>
                        </a:rPr>
                        <a:t> 1...2 человека, от 10 оборотов змеевик погружается на 5...7 см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75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2" y="764704"/>
            <a:ext cx="5276453" cy="576064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влажности грунтов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729098" y="1628802"/>
          <a:ext cx="7803343" cy="4032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5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7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2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Степень влажности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Характеристика влажности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Сухой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 растирании грунт пылит и не дает ощущения прохладной массы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Маловлажный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Грунт дает ощущение прохладной массы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Влажный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При сжатии в руке вода из грунта не сочится, но приложенная непроклеенная бумага к грунту промокает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Очень влажный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При сжатии грунта в руке вода выделяется слабо. Грунт сильно пачкает руки и при встряхивании на ладони расползается в лепешку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effectLst/>
                        </a:rPr>
                        <a:t>Водонасыщенный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 сжатии в руке из грунта вода сильно сочится, в спокойном состоянии (на доске) грунт расползается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33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3999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836712"/>
            <a:ext cx="6285384" cy="504056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консистенции глинистых грунтов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729098" y="1484784"/>
          <a:ext cx="7803343" cy="4605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7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5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Консистенция грунта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Характеристика грунта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Твердая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Грунт разламывается с трудом, от удара распадается на куски, маловлажен, почти сухой, под давлением не формируется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effectLst/>
                        </a:rPr>
                        <a:t>Тугопластичная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Грунт разламывается на куски. Под давлением формируется (палец с усилием вдавливается в грунт), шнур скатать не удается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effectLst/>
                        </a:rPr>
                        <a:t>Мягкопластичная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Грунт вязкий, прилипает к инструменту, от собственного веса форма не меняется, при раскатывании дает длинные плоские шнуры диаметром не менее 0,5 мм, слегка пачкает руки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Текучая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Грунт мягкий, сильно пачкает руки, от собственного веса без встряхивания расплывается по горизонтальной поверхности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99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332645" y="1340768"/>
          <a:ext cx="8497763" cy="4392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7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3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Разновидность грунтов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Группа по степени </a:t>
                      </a:r>
                      <a:r>
                        <a:rPr lang="ru-RU" sz="1800" dirty="0" err="1">
                          <a:solidFill>
                            <a:schemeClr val="bg1"/>
                          </a:solidFill>
                          <a:effectLst/>
                        </a:rPr>
                        <a:t>пучинистости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1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Песок гравелистый, крупный и средней крупности с содержанием частиц мельче 0,05 мм до 2 %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1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Песок гравийный крупный, средней крупности и мелкий с содержанием частиц мельче 0,05 мм до 15 %.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II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1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Супесь легкая крупная, супесь легкая, суглинок легкий и тяжелый, глины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III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31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Песок пылеватый, супесь пылеватая, суглинок тяжелый пылеватый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IV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9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Супесь тяжелая пылеватая, суглинок легкий пылеватый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907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3050" y="0"/>
            <a:ext cx="12211050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07818" y="365126"/>
            <a:ext cx="10037618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земляного полотна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6018" y="1320944"/>
            <a:ext cx="515302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6" y="1320944"/>
            <a:ext cx="555307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177636" y="5003596"/>
            <a:ext cx="112931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 1.4.1.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NewtonC"/>
              </a:rPr>
              <a:t>Конструкции земляного полотна в поперечном профиле на насыпях:</a:t>
            </a:r>
            <a:endParaRPr lang="ru-RU" sz="1600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насыпи высотой до 2…3 м без боковых резервов;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насыпи высотой 1,5 м с боковыми резервами;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насыпи высотой от 2…3 до 6 м;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насыпи высотой от 6 до 12 м;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ширина возводимого земляного полотна;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ширина земляного полотна;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ширина проезжей части;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граница постоянной полосы отвода;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граница временной полосы отвода;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восстановленный слой растительного грунта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830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Бакытбек\Desktop\f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3050" y="0"/>
            <a:ext cx="12211050" cy="6877050"/>
          </a:xfrm>
          <a:prstGeom prst="rect">
            <a:avLst/>
          </a:prstGeom>
          <a:noFill/>
        </p:spPr>
      </p:pic>
      <p:pic>
        <p:nvPicPr>
          <p:cNvPr id="4098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085408"/>
            <a:ext cx="7334250" cy="363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443345" y="4948582"/>
            <a:ext cx="93518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 1.4.2.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NewtonC"/>
              </a:rPr>
              <a:t>Конструкции земляного полотна в поперечном профиле на участках выемок:</a:t>
            </a:r>
            <a:endParaRPr lang="ru-RU" sz="1600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выемки глубиной до 5 м на </a:t>
            </a:r>
            <a:r>
              <a:rPr lang="ru-RU" dirty="0" err="1">
                <a:latin typeface="Times New Roman" panose="02020603050405020304" pitchFamily="18" charset="0"/>
                <a:ea typeface="NewtonC"/>
              </a:rPr>
              <a:t>снегозаносимых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 участках;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– выемки глубиной до 12 м без откосных полок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3274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1883</Words>
  <Application>Microsoft Office PowerPoint</Application>
  <PresentationFormat>Экран (4:3)</PresentationFormat>
  <Paragraphs>364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Courier New</vt:lpstr>
      <vt:lpstr>NewtonC</vt:lpstr>
      <vt:lpstr>Times New Roman</vt:lpstr>
      <vt:lpstr>Тема Office</vt:lpstr>
      <vt:lpstr>НОРМАТИВНЫЕ ССЫЛКИ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Физические свойства грунтов:</vt:lpstr>
      <vt:lpstr>Презентация PowerPoint</vt:lpstr>
      <vt:lpstr>Презентация PowerPoint</vt:lpstr>
      <vt:lpstr>Виды грунтов:</vt:lpstr>
      <vt:lpstr>Презентация PowerPoint</vt:lpstr>
      <vt:lpstr>Классификация грунтов по их дорожно-строительным свойствам </vt:lpstr>
      <vt:lpstr>Продолжение таблицы: </vt:lpstr>
      <vt:lpstr>Полевые способы определения типов грунтов</vt:lpstr>
      <vt:lpstr>Продолжение таблицы: </vt:lpstr>
      <vt:lpstr>Определение плотности связных грунтов </vt:lpstr>
      <vt:lpstr>Определение влажности грунтов </vt:lpstr>
      <vt:lpstr>Определение консистенции глинистых грунтов </vt:lpstr>
      <vt:lpstr>Презентация PowerPoint</vt:lpstr>
      <vt:lpstr>Конструкции земляного полотна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НОРМАТИВНЫЕ ССЫЛКИ</dc:title>
  <dc:creator>Bakytbek</dc:creator>
  <cp:lastModifiedBy>Bakytbek</cp:lastModifiedBy>
  <cp:revision>1</cp:revision>
  <dcterms:created xsi:type="dcterms:W3CDTF">2020-08-31T16:07:02Z</dcterms:created>
  <dcterms:modified xsi:type="dcterms:W3CDTF">2020-08-31T16:07:32Z</dcterms:modified>
</cp:coreProperties>
</file>